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notesMasterIdLst>
    <p:notesMasterId r:id="rId3"/>
  </p:notesMasterIdLst>
  <p:sldIdLst>
    <p:sldId id="268" r:id="rId2"/>
  </p:sldIdLst>
  <p:sldSz cx="32918400" cy="21945600"/>
  <p:notesSz cx="6858000" cy="9144000"/>
  <p:embeddedFontLst>
    <p:embeddedFont>
      <p:font typeface="Calibri" panose="020F0502020204030204" pitchFamily="34" charset="0"/>
      <p:regular r:id="rId4"/>
      <p:bold r:id="rId5"/>
      <p:italic r:id="rId6"/>
      <p:boldItalic r:id="rId7"/>
    </p:embeddedFont>
    <p:embeddedFont>
      <p:font typeface="Calibri Light" panose="020F0302020204030204" pitchFamily="34" charset="0"/>
      <p:regular r:id="rId8"/>
      <p:italic r:id="rId9"/>
    </p:embeddedFont>
    <p:embeddedFont>
      <p:font typeface="Lato" panose="020F0502020204030203" pitchFamily="34" charset="77"/>
      <p:regular r:id="rId10"/>
      <p:bold r:id="rId11"/>
      <p:italic r:id="rId12"/>
      <p:boldItalic r:id="rId13"/>
    </p:embeddedFont>
    <p:embeddedFont>
      <p:font typeface="Lato Black" panose="020F0A02020204030203" pitchFamily="34" charset="77"/>
      <p:bold r:id="rId14"/>
      <p:italic r:id="rId15"/>
      <p:boldItalic r:id="rId1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0384" userDrawn="1">
          <p15:clr>
            <a:srgbClr val="A4A3A4"/>
          </p15:clr>
        </p15:guide>
        <p15:guide id="3" pos="4016" userDrawn="1">
          <p15:clr>
            <a:srgbClr val="A4A3A4"/>
          </p15:clr>
        </p15:guide>
        <p15:guide id="4" pos="176" userDrawn="1">
          <p15:clr>
            <a:srgbClr val="A4A3A4"/>
          </p15:clr>
        </p15:guide>
        <p15:guide id="5" pos="496" userDrawn="1">
          <p15:clr>
            <a:srgbClr val="A4A3A4"/>
          </p15:clr>
        </p15:guide>
        <p15:guide id="6" orient="horz" pos="691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3238"/>
    <a:srgbClr val="B3E5FC"/>
    <a:srgbClr val="FFFFFF"/>
    <a:srgbClr val="90A4AE"/>
    <a:srgbClr val="C8E6C9"/>
    <a:srgbClr val="81C784"/>
    <a:srgbClr val="252529"/>
    <a:srgbClr val="F06292"/>
    <a:srgbClr val="F8BBD0"/>
    <a:srgbClr val="ECEF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490" autoAdjust="0"/>
    <p:restoredTop sz="90319" autoAdjust="0"/>
  </p:normalViewPr>
  <p:slideViewPr>
    <p:cSldViewPr snapToGrid="0" showGuides="1">
      <p:cViewPr varScale="1">
        <p:scale>
          <a:sx n="28" d="100"/>
          <a:sy n="28" d="100"/>
        </p:scale>
        <p:origin x="1832" y="208"/>
      </p:cViewPr>
      <p:guideLst>
        <p:guide pos="10384"/>
        <p:guide pos="4016"/>
        <p:guide pos="176"/>
        <p:guide pos="496"/>
        <p:guide orient="horz" pos="69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10" Type="http://schemas.openxmlformats.org/officeDocument/2006/relationships/font" Target="fonts/font7.fntdata"/><Relationship Id="rId19"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s>
</file>

<file path=ppt/media/image1.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1CB04D-1C75-43E0-9B64-B7DDAA42BB2C}" type="datetimeFigureOut">
              <a:rPr lang="en-US" smtClean="0"/>
              <a:t>6/2/19</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6C2670-3342-473C-969D-FDFF399F2050}" type="slidenum">
              <a:rPr lang="en-US" smtClean="0"/>
              <a:t>‹#›</a:t>
            </a:fld>
            <a:endParaRPr lang="en-US"/>
          </a:p>
        </p:txBody>
      </p:sp>
    </p:spTree>
    <p:extLst>
      <p:ext uri="{BB962C8B-B14F-4D97-AF65-F5344CB8AC3E}">
        <p14:creationId xmlns:p14="http://schemas.microsoft.com/office/powerpoint/2010/main" val="831749695"/>
      </p:ext>
    </p:extLst>
  </p:cSld>
  <p:clrMap bg1="lt1" tx1="dk1" bg2="lt2" tx2="dk2" accent1="accent1" accent2="accent2" accent3="accent3" accent4="accent4" accent5="accent5" accent6="accent6" hlink="hlink" folHlink="folHlink"/>
  <p:notesStyle>
    <a:lvl1pPr marL="0" algn="l" defTabSz="609539" rtl="0" eaLnBrk="1" latinLnBrk="0" hangingPunct="1">
      <a:defRPr sz="800" kern="1200">
        <a:solidFill>
          <a:schemeClr val="tx1"/>
        </a:solidFill>
        <a:latin typeface="+mn-lt"/>
        <a:ea typeface="+mn-ea"/>
        <a:cs typeface="+mn-cs"/>
      </a:defRPr>
    </a:lvl1pPr>
    <a:lvl2pPr marL="304770" algn="l" defTabSz="609539" rtl="0" eaLnBrk="1" latinLnBrk="0" hangingPunct="1">
      <a:defRPr sz="800" kern="1200">
        <a:solidFill>
          <a:schemeClr val="tx1"/>
        </a:solidFill>
        <a:latin typeface="+mn-lt"/>
        <a:ea typeface="+mn-ea"/>
        <a:cs typeface="+mn-cs"/>
      </a:defRPr>
    </a:lvl2pPr>
    <a:lvl3pPr marL="609539" algn="l" defTabSz="609539" rtl="0" eaLnBrk="1" latinLnBrk="0" hangingPunct="1">
      <a:defRPr sz="800" kern="1200">
        <a:solidFill>
          <a:schemeClr val="tx1"/>
        </a:solidFill>
        <a:latin typeface="+mn-lt"/>
        <a:ea typeface="+mn-ea"/>
        <a:cs typeface="+mn-cs"/>
      </a:defRPr>
    </a:lvl3pPr>
    <a:lvl4pPr marL="914309" algn="l" defTabSz="609539" rtl="0" eaLnBrk="1" latinLnBrk="0" hangingPunct="1">
      <a:defRPr sz="800" kern="1200">
        <a:solidFill>
          <a:schemeClr val="tx1"/>
        </a:solidFill>
        <a:latin typeface="+mn-lt"/>
        <a:ea typeface="+mn-ea"/>
        <a:cs typeface="+mn-cs"/>
      </a:defRPr>
    </a:lvl4pPr>
    <a:lvl5pPr marL="1219078" algn="l" defTabSz="609539" rtl="0" eaLnBrk="1" latinLnBrk="0" hangingPunct="1">
      <a:defRPr sz="800" kern="1200">
        <a:solidFill>
          <a:schemeClr val="tx1"/>
        </a:solidFill>
        <a:latin typeface="+mn-lt"/>
        <a:ea typeface="+mn-ea"/>
        <a:cs typeface="+mn-cs"/>
      </a:defRPr>
    </a:lvl5pPr>
    <a:lvl6pPr marL="1523848" algn="l" defTabSz="609539" rtl="0" eaLnBrk="1" latinLnBrk="0" hangingPunct="1">
      <a:defRPr sz="800" kern="1200">
        <a:solidFill>
          <a:schemeClr val="tx1"/>
        </a:solidFill>
        <a:latin typeface="+mn-lt"/>
        <a:ea typeface="+mn-ea"/>
        <a:cs typeface="+mn-cs"/>
      </a:defRPr>
    </a:lvl6pPr>
    <a:lvl7pPr marL="1828617" algn="l" defTabSz="609539" rtl="0" eaLnBrk="1" latinLnBrk="0" hangingPunct="1">
      <a:defRPr sz="800" kern="1200">
        <a:solidFill>
          <a:schemeClr val="tx1"/>
        </a:solidFill>
        <a:latin typeface="+mn-lt"/>
        <a:ea typeface="+mn-ea"/>
        <a:cs typeface="+mn-cs"/>
      </a:defRPr>
    </a:lvl7pPr>
    <a:lvl8pPr marL="2133387" algn="l" defTabSz="609539" rtl="0" eaLnBrk="1" latinLnBrk="0" hangingPunct="1">
      <a:defRPr sz="800" kern="1200">
        <a:solidFill>
          <a:schemeClr val="tx1"/>
        </a:solidFill>
        <a:latin typeface="+mn-lt"/>
        <a:ea typeface="+mn-ea"/>
        <a:cs typeface="+mn-cs"/>
      </a:defRPr>
    </a:lvl8pPr>
    <a:lvl9pPr marL="2438156" algn="l" defTabSz="609539" rtl="0" eaLnBrk="1" latinLnBrk="0" hangingPunct="1">
      <a:defRPr sz="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Notes:</a:t>
            </a:r>
          </a:p>
          <a:p>
            <a:pPr marL="171450" indent="-171450">
              <a:buFont typeface="Arial" panose="020B0604020202020204" pitchFamily="34" charset="0"/>
              <a:buChar char="•"/>
            </a:pPr>
            <a:r>
              <a:rPr lang="en-US" dirty="0"/>
              <a:t>In </a:t>
            </a:r>
            <a:r>
              <a:rPr lang="en-US" dirty="0" err="1"/>
              <a:t>Powerpoint</a:t>
            </a:r>
            <a:r>
              <a:rPr lang="en-US" dirty="0"/>
              <a:t>, click View &gt; Guides</a:t>
            </a:r>
          </a:p>
          <a:p>
            <a:pPr marL="171450" indent="-171450">
              <a:buFont typeface="Arial" panose="020B0604020202020204" pitchFamily="34" charset="0"/>
              <a:buChar char="•"/>
            </a:pPr>
            <a:r>
              <a:rPr lang="en-US" dirty="0"/>
              <a:t>Keep text within gutter guides.</a:t>
            </a:r>
          </a:p>
          <a:p>
            <a:pPr marL="171450" indent="-171450">
              <a:buFont typeface="Arial" panose="020B0604020202020204" pitchFamily="34" charset="0"/>
              <a:buChar char="•"/>
            </a:pPr>
            <a:r>
              <a:rPr lang="en-US" dirty="0"/>
              <a:t>Author list: Don’t split names onto two lines (e.g., “Jimmy [break] Smith”). If that happens, use a new line, unless you need the space. </a:t>
            </a:r>
            <a:r>
              <a:rPr lang="en-US" b="1" dirty="0"/>
              <a:t>Bold the first names of anybody who’s presenting</a:t>
            </a:r>
            <a:r>
              <a:rPr lang="en-US" dirty="0"/>
              <a:t> in person.</a:t>
            </a:r>
          </a:p>
          <a:p>
            <a:pPr marL="171450" indent="-171450">
              <a:buFont typeface="Arial" panose="020B0604020202020204" pitchFamily="34" charset="0"/>
              <a:buChar char="•"/>
            </a:pPr>
            <a:r>
              <a:rPr lang="en-US" dirty="0"/>
              <a:t>Intro/methods/result: </a:t>
            </a:r>
            <a:r>
              <a:rPr lang="en-US" b="1" dirty="0"/>
              <a:t>Do not drop below font size 28</a:t>
            </a:r>
            <a:r>
              <a:rPr lang="en-US" dirty="0"/>
              <a:t>, but if you have extra space, jack up the font size until the space is full.</a:t>
            </a:r>
          </a:p>
          <a:p>
            <a:pPr marL="171450" indent="-171450">
              <a:buFont typeface="Arial" panose="020B0604020202020204" pitchFamily="34" charset="0"/>
              <a:buChar char="•"/>
            </a:pPr>
            <a:r>
              <a:rPr lang="en-US" dirty="0"/>
              <a:t>Do not use color in the sidebars except in graphs/figures. It’ll pull attention from the center and slow interpretation for passersby.</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E26C2670-3342-473C-969D-FDFF399F2050}" type="slidenum">
              <a:rPr lang="en-US" smtClean="0"/>
              <a:t>1</a:t>
            </a:fld>
            <a:endParaRPr lang="en-US"/>
          </a:p>
        </p:txBody>
      </p:sp>
    </p:spTree>
    <p:extLst>
      <p:ext uri="{BB962C8B-B14F-4D97-AF65-F5344CB8AC3E}">
        <p14:creationId xmlns:p14="http://schemas.microsoft.com/office/powerpoint/2010/main" val="1366516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425072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072445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56059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6/2/19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300334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135061-2F74-46D4-9F8F-C77EF304855D}" type="datetimeFigureOut">
              <a:rPr lang="en-US" smtClean="0"/>
              <a:t>6/2/19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7032615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135061-2F74-46D4-9F8F-C77EF304855D}" type="datetimeFigureOut">
              <a:rPr lang="en-US" smtClean="0"/>
              <a:t>6/2/19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1519339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135061-2F74-46D4-9F8F-C77EF304855D}" type="datetimeFigureOut">
              <a:rPr lang="en-US" smtClean="0"/>
              <a:t>6/2/19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9222881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135061-2F74-46D4-9F8F-C77EF304855D}" type="datetimeFigureOut">
              <a:rPr lang="en-US" smtClean="0"/>
              <a:t>6/2/19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979179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135061-2F74-46D4-9F8F-C77EF304855D}" type="datetimeFigureOut">
              <a:rPr lang="en-US" smtClean="0"/>
              <a:t>6/2/19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489365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6/2/19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670729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6/2/19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3574422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3F135061-2F74-46D4-9F8F-C77EF304855D}" type="datetimeFigureOut">
              <a:rPr lang="en-US" smtClean="0"/>
              <a:t>6/2/19</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63FC52CE-B062-47D6-A8CB-AF6B214D1AE5}" type="slidenum">
              <a:rPr lang="en-US" smtClean="0"/>
              <a:t>‹#›</a:t>
            </a:fld>
            <a:endParaRPr lang="en-US"/>
          </a:p>
        </p:txBody>
      </p:sp>
    </p:spTree>
    <p:extLst>
      <p:ext uri="{BB962C8B-B14F-4D97-AF65-F5344CB8AC3E}">
        <p14:creationId xmlns:p14="http://schemas.microsoft.com/office/powerpoint/2010/main" val="331653858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sv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4D40"/>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78733BE-059C-47B7-9415-5ADF2F3024F1}"/>
              </a:ext>
            </a:extLst>
          </p:cNvPr>
          <p:cNvSpPr/>
          <p:nvPr/>
        </p:nvSpPr>
        <p:spPr>
          <a:xfrm>
            <a:off x="26222837" y="-216559"/>
            <a:ext cx="6705600" cy="221311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b="1" i="1" dirty="0">
                <a:latin typeface="Lato" panose="020F0502020204030203" pitchFamily="34" charset="0"/>
                <a:cs typeface="Lato" panose="020F0502020204030203" pitchFamily="34" charset="0"/>
              </a:rPr>
              <a:t>Non-Cognitive Predictors of Student Success:</a:t>
            </a:r>
            <a:br>
              <a:rPr lang="en-US" sz="800" i="1" dirty="0">
                <a:latin typeface="Lato" panose="020F0502020204030203" pitchFamily="34" charset="0"/>
                <a:cs typeface="Lato" panose="020F0502020204030203" pitchFamily="34" charset="0"/>
              </a:rPr>
            </a:br>
            <a:r>
              <a:rPr lang="en-US" sz="800" i="1" dirty="0">
                <a:latin typeface="Lato" panose="020F0502020204030203" pitchFamily="34" charset="0"/>
                <a:cs typeface="Lato" panose="020F0502020204030203" pitchFamily="34" charset="0"/>
              </a:rPr>
              <a:t>A Predictive Validity Comparison Between Domestic and International Students</a:t>
            </a:r>
          </a:p>
        </p:txBody>
      </p:sp>
      <p:sp>
        <p:nvSpPr>
          <p:cNvPr id="5" name="Title 4">
            <a:extLst>
              <a:ext uri="{FF2B5EF4-FFF2-40B4-BE49-F238E27FC236}">
                <a16:creationId xmlns:a16="http://schemas.microsoft.com/office/drawing/2014/main" id="{DDC4359A-7BBB-495A-96DE-65574C0C88E6}"/>
              </a:ext>
            </a:extLst>
          </p:cNvPr>
          <p:cNvSpPr>
            <a:spLocks noGrp="1"/>
          </p:cNvSpPr>
          <p:nvPr>
            <p:ph type="ctrTitle"/>
          </p:nvPr>
        </p:nvSpPr>
        <p:spPr>
          <a:xfrm>
            <a:off x="6620610" y="376164"/>
            <a:ext cx="19238198" cy="7988903"/>
          </a:xfrm>
        </p:spPr>
        <p:txBody>
          <a:bodyPr anchor="t">
            <a:noAutofit/>
          </a:bodyPr>
          <a:lstStyle/>
          <a:p>
            <a:pPr>
              <a:lnSpc>
                <a:spcPct val="150000"/>
              </a:lnSpc>
            </a:pPr>
            <a:r>
              <a:rPr lang="en-US" sz="9267" b="1" dirty="0">
                <a:solidFill>
                  <a:schemeClr val="bg1"/>
                </a:solidFill>
                <a:latin typeface="Lato Black" panose="020F0A02020204030203" pitchFamily="34" charset="0"/>
                <a:ea typeface="Roboto" panose="02000000000000000000" pitchFamily="2" charset="0"/>
                <a:cs typeface="Arial" panose="020B0604020202020204" pitchFamily="34" charset="0"/>
              </a:rPr>
              <a:t>Political voting is alive and well in    Eurovision.</a:t>
            </a:r>
            <a:endParaRPr lang="en-US" sz="9267" dirty="0">
              <a:solidFill>
                <a:schemeClr val="bg1"/>
              </a:solidFill>
              <a:latin typeface="Lato" panose="020F0502020204030203" pitchFamily="34" charset="0"/>
              <a:ea typeface="Roboto" panose="02000000000000000000" pitchFamily="2" charset="0"/>
              <a:cs typeface="Arial" panose="020B0604020202020204" pitchFamily="34" charset="0"/>
            </a:endParaRPr>
          </a:p>
        </p:txBody>
      </p:sp>
      <p:sp>
        <p:nvSpPr>
          <p:cNvPr id="2" name="Rectangle 1">
            <a:extLst>
              <a:ext uri="{FF2B5EF4-FFF2-40B4-BE49-F238E27FC236}">
                <a16:creationId xmlns:a16="http://schemas.microsoft.com/office/drawing/2014/main" id="{B0C5B857-0E51-4898-BAEF-B471D5E63813}"/>
              </a:ext>
            </a:extLst>
          </p:cNvPr>
          <p:cNvSpPr/>
          <p:nvPr/>
        </p:nvSpPr>
        <p:spPr>
          <a:xfrm>
            <a:off x="0" y="-43115"/>
            <a:ext cx="6705600" cy="21945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800" b="1" i="1" dirty="0">
                <a:latin typeface="Lato" panose="020F0502020204030203" pitchFamily="34" charset="0"/>
                <a:cs typeface="Lato" panose="020F0502020204030203" pitchFamily="34" charset="0"/>
              </a:rPr>
              <a:t>Non-Cognitive Predictors of Student Success:</a:t>
            </a:r>
            <a:br>
              <a:rPr lang="en-US" sz="800" i="1" dirty="0">
                <a:latin typeface="Lato" panose="020F0502020204030203" pitchFamily="34" charset="0"/>
                <a:cs typeface="Lato" panose="020F0502020204030203" pitchFamily="34" charset="0"/>
              </a:rPr>
            </a:br>
            <a:r>
              <a:rPr lang="en-US" sz="800" i="1" dirty="0">
                <a:latin typeface="Lato" panose="020F0502020204030203" pitchFamily="34" charset="0"/>
                <a:cs typeface="Lato" panose="020F0502020204030203" pitchFamily="34" charset="0"/>
              </a:rPr>
              <a:t>A Predictive Validity Comparison Between Domestic and International Students</a:t>
            </a:r>
          </a:p>
        </p:txBody>
      </p:sp>
      <p:sp>
        <p:nvSpPr>
          <p:cNvPr id="3" name="TextBox 2">
            <a:extLst>
              <a:ext uri="{FF2B5EF4-FFF2-40B4-BE49-F238E27FC236}">
                <a16:creationId xmlns:a16="http://schemas.microsoft.com/office/drawing/2014/main" id="{8E35B311-3C19-412C-ADE6-EB2E4158F366}"/>
              </a:ext>
            </a:extLst>
          </p:cNvPr>
          <p:cNvSpPr txBox="1"/>
          <p:nvPr/>
        </p:nvSpPr>
        <p:spPr>
          <a:xfrm>
            <a:off x="245962" y="4187828"/>
            <a:ext cx="6099226" cy="15115805"/>
          </a:xfrm>
          <a:prstGeom prst="rect">
            <a:avLst/>
          </a:prstGeom>
          <a:noFill/>
        </p:spPr>
        <p:txBody>
          <a:bodyPr wrap="square" rtlCol="0">
            <a:spAutoFit/>
          </a:bodyPr>
          <a:lstStyle/>
          <a:p>
            <a:pPr>
              <a:lnSpc>
                <a:spcPct val="120000"/>
              </a:lnSpc>
            </a:pPr>
            <a:r>
              <a:rPr lang="en-US" sz="2400" b="1" dirty="0">
                <a:latin typeface="Lato Black" panose="020F0A02020204030203" pitchFamily="34" charset="0"/>
                <a:cs typeface="Arial" panose="020B0604020202020204" pitchFamily="34" charset="0"/>
              </a:rPr>
              <a:t>INTRO</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Eurovision is an annual song contest of mostly-European countries, watched by hundreds of millions of people</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It is widely perceived to be more about politics than song</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Commentators frequently note that countries vote for their political allies or neighbors</a:t>
            </a:r>
          </a:p>
          <a:p>
            <a:pPr marL="381019" indent="-381019">
              <a:lnSpc>
                <a:spcPct val="120000"/>
              </a:lnSpc>
              <a:buFont typeface="Arial" panose="020B0604020202020204" pitchFamily="34" charset="0"/>
              <a:buChar char="•"/>
            </a:pPr>
            <a:endParaRPr lang="en-US" sz="2400" b="1" dirty="0">
              <a:latin typeface="Lato" panose="020F0502020204030203" pitchFamily="34" charset="0"/>
              <a:cs typeface="Arial" panose="020B0604020202020204" pitchFamily="34" charset="0"/>
            </a:endParaRPr>
          </a:p>
          <a:p>
            <a:pPr>
              <a:lnSpc>
                <a:spcPct val="120000"/>
              </a:lnSpc>
            </a:pPr>
            <a:r>
              <a:rPr lang="en-US" sz="2400" b="1" dirty="0">
                <a:solidFill>
                  <a:srgbClr val="8C1616"/>
                </a:solidFill>
                <a:latin typeface="Lato Black" panose="020F0A02020204030203" pitchFamily="34" charset="0"/>
                <a:cs typeface="Arial" panose="020B0604020202020204" pitchFamily="34" charset="0"/>
              </a:rPr>
              <a:t>LITERATURE</a:t>
            </a:r>
          </a:p>
          <a:p>
            <a:pPr>
              <a:lnSpc>
                <a:spcPct val="120000"/>
              </a:lnSpc>
            </a:pPr>
            <a:r>
              <a:rPr lang="en-US" sz="2400" b="1" dirty="0">
                <a:latin typeface="Lato" panose="020F0502020204030203" pitchFamily="34" charset="0"/>
                <a:cs typeface="Arial" panose="020B0604020202020204" pitchFamily="34" charset="0"/>
              </a:rPr>
              <a:t>There is an existing literature on Eurovision voting, but it is almost exclusively about the pre-televote era.  Prior to 1998, voting was conducted by a small jury; now the popular vote determines half the points awarded.  It is entirely plausible that the jury vote  and televote would show  different patterns, and thus, it is time for an update.</a:t>
            </a:r>
          </a:p>
          <a:p>
            <a:pPr>
              <a:lnSpc>
                <a:spcPct val="120000"/>
              </a:lnSpc>
            </a:pPr>
            <a:endParaRPr lang="en-US" sz="2400" b="1" dirty="0">
              <a:latin typeface="Lato" panose="020F0502020204030203" pitchFamily="34" charset="0"/>
              <a:cs typeface="Arial" panose="020B0604020202020204" pitchFamily="34" charset="0"/>
            </a:endParaRPr>
          </a:p>
          <a:p>
            <a:pPr>
              <a:lnSpc>
                <a:spcPct val="120000"/>
              </a:lnSpc>
            </a:pPr>
            <a:r>
              <a:rPr lang="en-US" sz="2400" b="1" dirty="0">
                <a:latin typeface="Lato Black" panose="020F0A02020204030203" pitchFamily="34" charset="0"/>
                <a:cs typeface="Arial" panose="020B0604020202020204" pitchFamily="34" charset="0"/>
              </a:rPr>
              <a:t>METHODS</a:t>
            </a:r>
          </a:p>
          <a:p>
            <a:pPr marL="381019" indent="-381019">
              <a:lnSpc>
                <a:spcPct val="120000"/>
              </a:lnSpc>
              <a:buFont typeface="Arial" panose="020B0604020202020204" pitchFamily="34" charset="0"/>
              <a:buChar char="•"/>
            </a:pPr>
            <a:r>
              <a:rPr lang="en-US" sz="2400" dirty="0">
                <a:latin typeface="Lato" panose="020F0502020204030203" pitchFamily="34" charset="0"/>
                <a:cs typeface="Arial" panose="020B0604020202020204" pitchFamily="34" charset="0"/>
              </a:rPr>
              <a:t>Constructed database of all Eurovision votes 1975-2019</a:t>
            </a:r>
          </a:p>
          <a:p>
            <a:pPr marL="381019" indent="-381019">
              <a:lnSpc>
                <a:spcPct val="120000"/>
              </a:lnSpc>
              <a:buFont typeface="Arial" panose="020B0604020202020204" pitchFamily="34" charset="0"/>
              <a:buChar char="•"/>
            </a:pPr>
            <a:r>
              <a:rPr lang="en-US" sz="2400" dirty="0">
                <a:latin typeface="Lato" panose="020F0502020204030203" pitchFamily="34" charset="0"/>
                <a:cs typeface="Arial" panose="020B0604020202020204" pitchFamily="34" charset="0"/>
              </a:rPr>
              <a:t>First Eurovision data set to include song lyrics</a:t>
            </a:r>
          </a:p>
          <a:p>
            <a:pPr marL="381019" indent="-381019">
              <a:lnSpc>
                <a:spcPct val="120000"/>
              </a:lnSpc>
              <a:buFont typeface="Arial" panose="020B0604020202020204" pitchFamily="34" charset="0"/>
              <a:buChar char="•"/>
            </a:pPr>
            <a:r>
              <a:rPr lang="en-US" sz="2400" dirty="0">
                <a:latin typeface="Lato" panose="020F0502020204030203" pitchFamily="34" charset="0"/>
                <a:cs typeface="Arial" panose="020B0604020202020204" pitchFamily="34" charset="0"/>
              </a:rPr>
              <a:t>Also included political/geographic information</a:t>
            </a:r>
          </a:p>
          <a:p>
            <a:pPr marL="381019" indent="-381019">
              <a:lnSpc>
                <a:spcPct val="120000"/>
              </a:lnSpc>
              <a:buFont typeface="Arial" panose="020B0604020202020204" pitchFamily="34" charset="0"/>
              <a:buChar char="•"/>
            </a:pPr>
            <a:endParaRPr lang="en-US" sz="2400" dirty="0">
              <a:latin typeface="Lato" panose="020F0502020204030203" pitchFamily="34" charset="0"/>
              <a:cs typeface="Arial" panose="020B0604020202020204" pitchFamily="34" charset="0"/>
            </a:endParaRPr>
          </a:p>
          <a:p>
            <a:pPr>
              <a:lnSpc>
                <a:spcPct val="120000"/>
              </a:lnSpc>
            </a:pPr>
            <a:r>
              <a:rPr lang="en-US" sz="2400" b="1" dirty="0">
                <a:solidFill>
                  <a:srgbClr val="8C1616"/>
                </a:solidFill>
                <a:latin typeface="Lato Black" panose="020F0A02020204030203" pitchFamily="34" charset="0"/>
                <a:cs typeface="Arial" panose="020B0604020202020204" pitchFamily="34" charset="0"/>
              </a:rPr>
              <a:t>QUESTIONS</a:t>
            </a:r>
            <a:endParaRPr lang="en-US" sz="2400" dirty="0">
              <a:latin typeface="Lato" panose="020F0502020204030203" pitchFamily="34" charset="0"/>
              <a:cs typeface="Arial" panose="020B0604020202020204" pitchFamily="34" charset="0"/>
            </a:endParaRP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Do countries vote for their neighbors or political allies?</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Is block voting common?</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Is it an advantage to sing in English?</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Does the song content matter?</a:t>
            </a:r>
            <a:endParaRPr lang="en-US" sz="2400" dirty="0">
              <a:latin typeface="Lato" panose="020F0502020204030203" pitchFamily="34" charset="0"/>
              <a:cs typeface="Arial" panose="020B0604020202020204" pitchFamily="34" charset="0"/>
            </a:endParaRPr>
          </a:p>
        </p:txBody>
      </p:sp>
      <p:sp>
        <p:nvSpPr>
          <p:cNvPr id="10" name="TextBox 9">
            <a:extLst>
              <a:ext uri="{FF2B5EF4-FFF2-40B4-BE49-F238E27FC236}">
                <a16:creationId xmlns:a16="http://schemas.microsoft.com/office/drawing/2014/main" id="{DB244B05-C5D7-4580-8933-5B2F47EB56B0}"/>
              </a:ext>
            </a:extLst>
          </p:cNvPr>
          <p:cNvSpPr txBox="1"/>
          <p:nvPr/>
        </p:nvSpPr>
        <p:spPr>
          <a:xfrm>
            <a:off x="353991" y="376163"/>
            <a:ext cx="6099227" cy="2862322"/>
          </a:xfrm>
          <a:prstGeom prst="rect">
            <a:avLst/>
          </a:prstGeom>
          <a:noFill/>
        </p:spPr>
        <p:txBody>
          <a:bodyPr wrap="square" rtlCol="0">
            <a:spAutoFit/>
          </a:bodyPr>
          <a:lstStyle/>
          <a:p>
            <a:r>
              <a:rPr lang="en-US" sz="3600" b="1" i="1" dirty="0">
                <a:latin typeface="Lato" panose="020F0502020204030203" pitchFamily="34" charset="0"/>
                <a:cs typeface="Lato" panose="020F0502020204030203" pitchFamily="34" charset="0"/>
              </a:rPr>
              <a:t>When Sweden Gets Twelve Points From Norway, It’s Clearly Just Good Taste:</a:t>
            </a:r>
            <a:br>
              <a:rPr lang="en-US" sz="3600" i="1" dirty="0">
                <a:latin typeface="Lato" panose="020F0502020204030203" pitchFamily="34" charset="0"/>
                <a:cs typeface="Lato" panose="020F0502020204030203" pitchFamily="34" charset="0"/>
              </a:rPr>
            </a:br>
            <a:r>
              <a:rPr lang="en-US" sz="3600" i="1" dirty="0">
                <a:latin typeface="Lato" panose="020F0502020204030203" pitchFamily="34" charset="0"/>
                <a:cs typeface="Lato" panose="020F0502020204030203" pitchFamily="34" charset="0"/>
              </a:rPr>
              <a:t>The Predictors of Eurovision Success</a:t>
            </a:r>
          </a:p>
        </p:txBody>
      </p:sp>
      <p:sp>
        <p:nvSpPr>
          <p:cNvPr id="12" name="TextBox 11">
            <a:extLst>
              <a:ext uri="{FF2B5EF4-FFF2-40B4-BE49-F238E27FC236}">
                <a16:creationId xmlns:a16="http://schemas.microsoft.com/office/drawing/2014/main" id="{64F9E57F-C64F-4827-8C49-BB9DBDC073C7}"/>
              </a:ext>
            </a:extLst>
          </p:cNvPr>
          <p:cNvSpPr txBox="1"/>
          <p:nvPr/>
        </p:nvSpPr>
        <p:spPr>
          <a:xfrm>
            <a:off x="789801" y="3273524"/>
            <a:ext cx="5011548" cy="543675"/>
          </a:xfrm>
          <a:prstGeom prst="rect">
            <a:avLst/>
          </a:prstGeom>
          <a:noFill/>
        </p:spPr>
        <p:txBody>
          <a:bodyPr wrap="square" rtlCol="0">
            <a:spAutoFit/>
          </a:bodyPr>
          <a:lstStyle/>
          <a:p>
            <a:r>
              <a:rPr lang="en-US" sz="2933" b="1" dirty="0">
                <a:latin typeface="Lato" panose="020F0502020204030203" pitchFamily="34" charset="0"/>
                <a:cs typeface="Lato" panose="020F0502020204030203" pitchFamily="34" charset="0"/>
              </a:rPr>
              <a:t>Lauren Gilbert</a:t>
            </a:r>
          </a:p>
        </p:txBody>
      </p:sp>
      <p:sp>
        <p:nvSpPr>
          <p:cNvPr id="20" name="Graphic 18">
            <a:extLst>
              <a:ext uri="{FF2B5EF4-FFF2-40B4-BE49-F238E27FC236}">
                <a16:creationId xmlns:a16="http://schemas.microsoft.com/office/drawing/2014/main" id="{BDF411EE-4753-4C32-9DAF-D5DA024A3893}"/>
              </a:ext>
            </a:extLst>
          </p:cNvPr>
          <p:cNvSpPr/>
          <p:nvPr/>
        </p:nvSpPr>
        <p:spPr>
          <a:xfrm>
            <a:off x="481112" y="3418272"/>
            <a:ext cx="240287" cy="223464"/>
          </a:xfrm>
          <a:custGeom>
            <a:avLst/>
            <a:gdLst>
              <a:gd name="connsiteX0" fmla="*/ 310594 w 327663"/>
              <a:gd name="connsiteY0" fmla="*/ 219906 h 335196"/>
              <a:gd name="connsiteX1" fmla="*/ 246568 w 327663"/>
              <a:gd name="connsiteY1" fmla="*/ 176217 h 335196"/>
              <a:gd name="connsiteX2" fmla="*/ 212295 w 327663"/>
              <a:gd name="connsiteY2" fmla="*/ 176217 h 335196"/>
              <a:gd name="connsiteX3" fmla="*/ 165217 w 327663"/>
              <a:gd name="connsiteY3" fmla="*/ 189022 h 335196"/>
              <a:gd name="connsiteX4" fmla="*/ 118138 w 327663"/>
              <a:gd name="connsiteY4" fmla="*/ 176217 h 335196"/>
              <a:gd name="connsiteX5" fmla="*/ 83866 w 327663"/>
              <a:gd name="connsiteY5" fmla="*/ 176217 h 335196"/>
              <a:gd name="connsiteX6" fmla="*/ 19839 w 327663"/>
              <a:gd name="connsiteY6" fmla="*/ 219906 h 335196"/>
              <a:gd name="connsiteX7" fmla="*/ 1385 w 327663"/>
              <a:gd name="connsiteY7" fmla="*/ 299750 h 335196"/>
              <a:gd name="connsiteX8" fmla="*/ 165970 w 327663"/>
              <a:gd name="connsiteY8" fmla="*/ 335529 h 335196"/>
              <a:gd name="connsiteX9" fmla="*/ 329802 w 327663"/>
              <a:gd name="connsiteY9" fmla="*/ 299750 h 335196"/>
              <a:gd name="connsiteX10" fmla="*/ 310594 w 327663"/>
              <a:gd name="connsiteY10" fmla="*/ 219906 h 335196"/>
              <a:gd name="connsiteX11" fmla="*/ 165593 w 327663"/>
              <a:gd name="connsiteY11" fmla="*/ 154749 h 335196"/>
              <a:gd name="connsiteX12" fmla="*/ 242425 w 327663"/>
              <a:gd name="connsiteY12" fmla="*/ 77918 h 335196"/>
              <a:gd name="connsiteX13" fmla="*/ 165593 w 327663"/>
              <a:gd name="connsiteY13" fmla="*/ 1086 h 335196"/>
              <a:gd name="connsiteX14" fmla="*/ 88762 w 327663"/>
              <a:gd name="connsiteY14" fmla="*/ 77918 h 335196"/>
              <a:gd name="connsiteX15" fmla="*/ 165593 w 327663"/>
              <a:gd name="connsiteY15" fmla="*/ 154749 h 335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7663" h="335196">
                <a:moveTo>
                  <a:pt x="310594" y="219906"/>
                </a:moveTo>
                <a:cubicBezTo>
                  <a:pt x="287243" y="179983"/>
                  <a:pt x="246568" y="176217"/>
                  <a:pt x="246568" y="176217"/>
                </a:cubicBezTo>
                <a:lnTo>
                  <a:pt x="212295" y="176217"/>
                </a:lnTo>
                <a:cubicBezTo>
                  <a:pt x="198360" y="184126"/>
                  <a:pt x="182541" y="189022"/>
                  <a:pt x="165217" y="189022"/>
                </a:cubicBezTo>
                <a:cubicBezTo>
                  <a:pt x="147892" y="189022"/>
                  <a:pt x="132074" y="184503"/>
                  <a:pt x="118138" y="176217"/>
                </a:cubicBezTo>
                <a:lnTo>
                  <a:pt x="83866" y="176217"/>
                </a:lnTo>
                <a:cubicBezTo>
                  <a:pt x="83866" y="176217"/>
                  <a:pt x="43190" y="179983"/>
                  <a:pt x="19839" y="219906"/>
                </a:cubicBezTo>
                <a:cubicBezTo>
                  <a:pt x="-2758" y="259828"/>
                  <a:pt x="1385" y="299750"/>
                  <a:pt x="1385" y="299750"/>
                </a:cubicBezTo>
                <a:cubicBezTo>
                  <a:pt x="1385" y="299750"/>
                  <a:pt x="37164" y="335529"/>
                  <a:pt x="165970" y="335529"/>
                </a:cubicBezTo>
                <a:cubicBezTo>
                  <a:pt x="294776" y="335529"/>
                  <a:pt x="329802" y="299750"/>
                  <a:pt x="329802" y="299750"/>
                </a:cubicBezTo>
                <a:cubicBezTo>
                  <a:pt x="329802" y="299750"/>
                  <a:pt x="333945" y="259828"/>
                  <a:pt x="310594" y="219906"/>
                </a:cubicBezTo>
                <a:close/>
                <a:moveTo>
                  <a:pt x="165593" y="154749"/>
                </a:moveTo>
                <a:cubicBezTo>
                  <a:pt x="208152" y="154749"/>
                  <a:pt x="242425" y="120477"/>
                  <a:pt x="242425" y="77918"/>
                </a:cubicBezTo>
                <a:cubicBezTo>
                  <a:pt x="242425" y="35359"/>
                  <a:pt x="208152" y="1086"/>
                  <a:pt x="165593" y="1086"/>
                </a:cubicBezTo>
                <a:cubicBezTo>
                  <a:pt x="123035" y="1086"/>
                  <a:pt x="88762" y="35736"/>
                  <a:pt x="88762" y="77918"/>
                </a:cubicBezTo>
                <a:cubicBezTo>
                  <a:pt x="88762" y="120477"/>
                  <a:pt x="123035" y="154749"/>
                  <a:pt x="165593" y="154749"/>
                </a:cubicBezTo>
                <a:close/>
              </a:path>
            </a:pathLst>
          </a:custGeom>
          <a:solidFill>
            <a:schemeClr val="tx1">
              <a:lumMod val="50000"/>
              <a:lumOff val="50000"/>
            </a:schemeClr>
          </a:solidFill>
          <a:ln w="3663" cap="flat">
            <a:noFill/>
            <a:prstDash val="solid"/>
            <a:miter/>
          </a:ln>
        </p:spPr>
        <p:txBody>
          <a:bodyPr rtlCol="0" anchor="ctr"/>
          <a:lstStyle/>
          <a:p>
            <a:endParaRPr lang="en-US" sz="800"/>
          </a:p>
        </p:txBody>
      </p:sp>
      <p:sp>
        <p:nvSpPr>
          <p:cNvPr id="21" name="TextBox 20">
            <a:extLst>
              <a:ext uri="{FF2B5EF4-FFF2-40B4-BE49-F238E27FC236}">
                <a16:creationId xmlns:a16="http://schemas.microsoft.com/office/drawing/2014/main" id="{F0CC081A-F0C2-B547-921A-35C3ACEA6DC5}"/>
              </a:ext>
            </a:extLst>
          </p:cNvPr>
          <p:cNvSpPr txBox="1"/>
          <p:nvPr/>
        </p:nvSpPr>
        <p:spPr>
          <a:xfrm>
            <a:off x="26573212" y="5133781"/>
            <a:ext cx="6099226" cy="4035848"/>
          </a:xfrm>
          <a:prstGeom prst="rect">
            <a:avLst/>
          </a:prstGeom>
          <a:noFill/>
        </p:spPr>
        <p:txBody>
          <a:bodyPr wrap="square" rtlCol="0">
            <a:spAutoFit/>
          </a:bodyPr>
          <a:lstStyle/>
          <a:p>
            <a:pPr>
              <a:lnSpc>
                <a:spcPct val="120000"/>
              </a:lnSpc>
            </a:pPr>
            <a:r>
              <a:rPr lang="en-US" sz="2400" b="1" dirty="0">
                <a:latin typeface="Lato Black" panose="020F0A02020204030203" pitchFamily="34" charset="0"/>
                <a:cs typeface="Arial" panose="020B0604020202020204" pitchFamily="34" charset="0"/>
              </a:rPr>
              <a:t>SONG CONTENT</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Song content provides no predictive power whatsoever</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Supervised learning is unable to predict top five finishers, and unsupervised learning cannot discover any significant categories</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The categories it does identity do not seem to have any thematic connection.</a:t>
            </a:r>
          </a:p>
        </p:txBody>
      </p:sp>
      <p:pic>
        <p:nvPicPr>
          <p:cNvPr id="15" name="Graphic 14">
            <a:extLst>
              <a:ext uri="{FF2B5EF4-FFF2-40B4-BE49-F238E27FC236}">
                <a16:creationId xmlns:a16="http://schemas.microsoft.com/office/drawing/2014/main" id="{786F1FC2-8BA0-A849-8593-4D6B5A68857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94667" y="19354401"/>
            <a:ext cx="5522763" cy="1840921"/>
          </a:xfrm>
          <a:prstGeom prst="rect">
            <a:avLst/>
          </a:prstGeom>
        </p:spPr>
      </p:pic>
      <p:pic>
        <p:nvPicPr>
          <p:cNvPr id="22" name="Picture 21">
            <a:extLst>
              <a:ext uri="{FF2B5EF4-FFF2-40B4-BE49-F238E27FC236}">
                <a16:creationId xmlns:a16="http://schemas.microsoft.com/office/drawing/2014/main" id="{0A42D0D4-B227-9B4D-8955-563D56804C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493552" y="-216559"/>
            <a:ext cx="6070857" cy="5382409"/>
          </a:xfrm>
          <a:prstGeom prst="rect">
            <a:avLst/>
          </a:prstGeom>
        </p:spPr>
      </p:pic>
      <p:pic>
        <p:nvPicPr>
          <p:cNvPr id="38" name="Picture 37">
            <a:extLst>
              <a:ext uri="{FF2B5EF4-FFF2-40B4-BE49-F238E27FC236}">
                <a16:creationId xmlns:a16="http://schemas.microsoft.com/office/drawing/2014/main" id="{4F11EAC2-9FFF-CE43-92B2-2C9455C4C7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59257" y="3810882"/>
            <a:ext cx="7961696" cy="7961696"/>
          </a:xfrm>
          <a:prstGeom prst="rect">
            <a:avLst/>
          </a:prstGeom>
        </p:spPr>
      </p:pic>
      <p:sp>
        <p:nvSpPr>
          <p:cNvPr id="39" name="TextBox 38">
            <a:extLst>
              <a:ext uri="{FF2B5EF4-FFF2-40B4-BE49-F238E27FC236}">
                <a16:creationId xmlns:a16="http://schemas.microsoft.com/office/drawing/2014/main" id="{A1E914F0-EB55-854A-9032-2696773FE417}"/>
              </a:ext>
            </a:extLst>
          </p:cNvPr>
          <p:cNvSpPr txBox="1"/>
          <p:nvPr/>
        </p:nvSpPr>
        <p:spPr>
          <a:xfrm>
            <a:off x="13851998" y="5020159"/>
            <a:ext cx="11657277" cy="5350375"/>
          </a:xfrm>
          <a:prstGeom prst="rect">
            <a:avLst/>
          </a:prstGeom>
          <a:noFill/>
        </p:spPr>
        <p:txBody>
          <a:bodyPr wrap="square" rtlCol="0">
            <a:spAutoFit/>
          </a:bodyPr>
          <a:lstStyle/>
          <a:p>
            <a:pPr>
              <a:lnSpc>
                <a:spcPct val="120000"/>
              </a:lnSpc>
            </a:pPr>
            <a:r>
              <a:rPr lang="en-US" sz="3200" b="1" dirty="0">
                <a:solidFill>
                  <a:schemeClr val="bg1"/>
                </a:solidFill>
                <a:latin typeface="Lato Black" panose="020F0A02020204030203" pitchFamily="34" charset="0"/>
                <a:cs typeface="Arial" panose="020B0604020202020204" pitchFamily="34" charset="0"/>
              </a:rPr>
              <a:t>NETWORKS</a:t>
            </a:r>
          </a:p>
          <a:p>
            <a:pPr marL="381019" indent="-381019">
              <a:lnSpc>
                <a:spcPct val="120000"/>
              </a:lnSpc>
              <a:buFont typeface="Arial" panose="020B0604020202020204" pitchFamily="34" charset="0"/>
              <a:buChar char="•"/>
            </a:pPr>
            <a:r>
              <a:rPr lang="en-US" sz="3200" b="1" dirty="0">
                <a:solidFill>
                  <a:schemeClr val="bg1"/>
                </a:solidFill>
                <a:latin typeface="Lato" panose="020F0502020204030203" pitchFamily="34" charset="0"/>
                <a:cs typeface="Arial" panose="020B0604020202020204" pitchFamily="34" charset="0"/>
              </a:rPr>
              <a:t>This chart shows countries that, on average, give at least 15.5% of their vote total to another country (including only dyads that appear at least five times)</a:t>
            </a:r>
          </a:p>
          <a:p>
            <a:pPr marL="381019" indent="-381019">
              <a:lnSpc>
                <a:spcPct val="120000"/>
              </a:lnSpc>
              <a:buFont typeface="Arial" panose="020B0604020202020204" pitchFamily="34" charset="0"/>
              <a:buChar char="•"/>
            </a:pPr>
            <a:r>
              <a:rPr lang="en-US" sz="3200" b="1" dirty="0">
                <a:solidFill>
                  <a:schemeClr val="bg1"/>
                </a:solidFill>
                <a:latin typeface="Lato" panose="020F0502020204030203" pitchFamily="34" charset="0"/>
                <a:cs typeface="Arial" panose="020B0604020202020204" pitchFamily="34" charset="0"/>
              </a:rPr>
              <a:t>Over the entire sample set, there are clear geographic trends – there is a “eastern Europe” voting block (mostly former Warsaw Pact countries) and a “southern Europe/Balkan” voting block</a:t>
            </a:r>
          </a:p>
          <a:p>
            <a:pPr marL="381019" indent="-381019">
              <a:lnSpc>
                <a:spcPct val="120000"/>
              </a:lnSpc>
              <a:buFont typeface="Arial" panose="020B0604020202020204" pitchFamily="34" charset="0"/>
              <a:buChar char="•"/>
            </a:pPr>
            <a:r>
              <a:rPr lang="en-US" sz="3200" b="1" dirty="0">
                <a:solidFill>
                  <a:schemeClr val="bg1"/>
                </a:solidFill>
                <a:latin typeface="Lato" panose="020F0502020204030203" pitchFamily="34" charset="0"/>
                <a:cs typeface="Arial" panose="020B0604020202020204" pitchFamily="34" charset="0"/>
              </a:rPr>
              <a:t>Voting networks have developed over time</a:t>
            </a:r>
          </a:p>
        </p:txBody>
      </p:sp>
      <p:sp>
        <p:nvSpPr>
          <p:cNvPr id="40" name="TextBox 39">
            <a:extLst>
              <a:ext uri="{FF2B5EF4-FFF2-40B4-BE49-F238E27FC236}">
                <a16:creationId xmlns:a16="http://schemas.microsoft.com/office/drawing/2014/main" id="{ACF5F764-8FAB-4141-B5E0-B96174FEA908}"/>
              </a:ext>
            </a:extLst>
          </p:cNvPr>
          <p:cNvSpPr txBox="1"/>
          <p:nvPr/>
        </p:nvSpPr>
        <p:spPr>
          <a:xfrm>
            <a:off x="6981022" y="15240562"/>
            <a:ext cx="9240559" cy="7138236"/>
          </a:xfrm>
          <a:prstGeom prst="rect">
            <a:avLst/>
          </a:prstGeom>
          <a:noFill/>
        </p:spPr>
        <p:txBody>
          <a:bodyPr wrap="square" rtlCol="0">
            <a:spAutoFit/>
          </a:bodyPr>
          <a:lstStyle/>
          <a:p>
            <a:pPr>
              <a:lnSpc>
                <a:spcPct val="120000"/>
              </a:lnSpc>
            </a:pPr>
            <a:r>
              <a:rPr lang="en-US" sz="2400" b="1" dirty="0">
                <a:solidFill>
                  <a:schemeClr val="bg1"/>
                </a:solidFill>
                <a:latin typeface="Lato Black" panose="020F0A02020204030203" pitchFamily="34" charset="0"/>
                <a:cs typeface="Arial" panose="020B0604020202020204" pitchFamily="34" charset="0"/>
              </a:rPr>
              <a:t>NEURAL NETWORK</a:t>
            </a:r>
          </a:p>
          <a:p>
            <a:pPr>
              <a:lnSpc>
                <a:spcPct val="120000"/>
              </a:lnSpc>
            </a:pPr>
            <a:r>
              <a:rPr lang="en-US" sz="2400" b="1" dirty="0">
                <a:solidFill>
                  <a:schemeClr val="bg1"/>
                </a:solidFill>
                <a:latin typeface="Lato Black" panose="020F0A02020204030203" pitchFamily="34" charset="0"/>
                <a:cs typeface="Arial" panose="020B0604020202020204" pitchFamily="34" charset="0"/>
              </a:rPr>
              <a:t>I trained a neural network to write Eurovision songs.  Here are some sample lyrics:</a:t>
            </a:r>
          </a:p>
          <a:p>
            <a:pPr marL="495325" indent="-495325">
              <a:lnSpc>
                <a:spcPct val="120000"/>
              </a:lnSpc>
              <a:buFont typeface="Arial" panose="020B0604020202020204" pitchFamily="34" charset="0"/>
              <a:buChar char="•"/>
            </a:pPr>
            <a:r>
              <a:rPr lang="en-US" sz="2400" b="1" dirty="0">
                <a:solidFill>
                  <a:schemeClr val="bg1"/>
                </a:solidFill>
                <a:latin typeface="Lato Black" panose="020F0A02020204030203" pitchFamily="34" charset="0"/>
                <a:cs typeface="Arial" panose="020B0604020202020204" pitchFamily="34" charset="0"/>
              </a:rPr>
              <a:t>“I can see you what you want”</a:t>
            </a:r>
          </a:p>
          <a:p>
            <a:pPr marL="495325" indent="-495325">
              <a:lnSpc>
                <a:spcPct val="120000"/>
              </a:lnSpc>
              <a:buFont typeface="Arial" panose="020B0604020202020204" pitchFamily="34" charset="0"/>
              <a:buChar char="•"/>
            </a:pPr>
            <a:r>
              <a:rPr lang="en-US" sz="2400" b="1" dirty="0">
                <a:solidFill>
                  <a:schemeClr val="bg1"/>
                </a:solidFill>
                <a:latin typeface="Lato Black" panose="020F0A02020204030203" pitchFamily="34" charset="0"/>
                <a:cs typeface="Arial" panose="020B0604020202020204" pitchFamily="34" charset="0"/>
              </a:rPr>
              <a:t>“ I got the beat, I see the stars”</a:t>
            </a:r>
          </a:p>
          <a:p>
            <a:pPr marL="495325" indent="-495325">
              <a:lnSpc>
                <a:spcPct val="120000"/>
              </a:lnSpc>
              <a:buFont typeface="Arial" panose="020B0604020202020204" pitchFamily="34" charset="0"/>
              <a:buChar char="•"/>
            </a:pPr>
            <a:r>
              <a:rPr lang="en-US" sz="2400" b="1" dirty="0">
                <a:solidFill>
                  <a:schemeClr val="bg1"/>
                </a:solidFill>
                <a:latin typeface="Lato Black" panose="020F0A02020204030203" pitchFamily="34" charset="0"/>
                <a:cs typeface="Arial" panose="020B0604020202020204" pitchFamily="34" charset="0"/>
              </a:rPr>
              <a:t>“I will never let you go on the sun”</a:t>
            </a:r>
          </a:p>
          <a:p>
            <a:pPr marL="495325" indent="-495325">
              <a:lnSpc>
                <a:spcPct val="120000"/>
              </a:lnSpc>
              <a:buFont typeface="Arial" panose="020B0604020202020204" pitchFamily="34" charset="0"/>
              <a:buChar char="•"/>
            </a:pPr>
            <a:r>
              <a:rPr lang="en-US" sz="2400" b="1" dirty="0">
                <a:solidFill>
                  <a:schemeClr val="bg1"/>
                </a:solidFill>
                <a:latin typeface="Lato Black" panose="020F0A02020204030203" pitchFamily="34" charset="0"/>
                <a:cs typeface="Arial" panose="020B0604020202020204" pitchFamily="34" charset="0"/>
              </a:rPr>
              <a:t>“The heart is a million sorrow”</a:t>
            </a:r>
          </a:p>
          <a:p>
            <a:pPr marL="495325" indent="-495325">
              <a:lnSpc>
                <a:spcPct val="120000"/>
              </a:lnSpc>
              <a:buFont typeface="Arial" panose="020B0604020202020204" pitchFamily="34" charset="0"/>
              <a:buChar char="•"/>
            </a:pPr>
            <a:r>
              <a:rPr lang="en-US" sz="2400" b="1" dirty="0">
                <a:solidFill>
                  <a:schemeClr val="bg1"/>
                </a:solidFill>
                <a:latin typeface="Lato Black" panose="020F0A02020204030203" pitchFamily="34" charset="0"/>
                <a:cs typeface="Arial" panose="020B0604020202020204" pitchFamily="34" charset="0"/>
              </a:rPr>
              <a:t>“Love is a start.”</a:t>
            </a:r>
          </a:p>
          <a:p>
            <a:pPr marL="495325" indent="-495325">
              <a:lnSpc>
                <a:spcPct val="120000"/>
              </a:lnSpc>
              <a:buFont typeface="Arial" panose="020B0604020202020204" pitchFamily="34" charset="0"/>
              <a:buChar char="•"/>
            </a:pPr>
            <a:endParaRPr lang="en-US" sz="2400" b="1" dirty="0">
              <a:solidFill>
                <a:schemeClr val="bg1"/>
              </a:solidFill>
              <a:latin typeface="Lato Black" panose="020F0A02020204030203" pitchFamily="34" charset="0"/>
              <a:cs typeface="Arial" panose="020B0604020202020204" pitchFamily="34" charset="0"/>
            </a:endParaRPr>
          </a:p>
          <a:p>
            <a:pPr>
              <a:lnSpc>
                <a:spcPct val="120000"/>
              </a:lnSpc>
            </a:pPr>
            <a:r>
              <a:rPr lang="en-US" sz="2400" b="1" dirty="0">
                <a:solidFill>
                  <a:schemeClr val="bg1"/>
                </a:solidFill>
                <a:latin typeface="Lato Black" panose="020F0A02020204030203" pitchFamily="34" charset="0"/>
                <a:cs typeface="Arial" panose="020B0604020202020204" pitchFamily="34" charset="0"/>
              </a:rPr>
              <a:t>REAL EUROVISION LYRICS</a:t>
            </a:r>
          </a:p>
          <a:p>
            <a:pPr marL="381019" indent="-381019">
              <a:lnSpc>
                <a:spcPct val="120000"/>
              </a:lnSpc>
              <a:buFont typeface="Arial" panose="020B0604020202020204" pitchFamily="34" charset="0"/>
              <a:buChar char="•"/>
            </a:pPr>
            <a:r>
              <a:rPr lang="en-US" sz="2400" b="1" dirty="0">
                <a:solidFill>
                  <a:schemeClr val="bg1"/>
                </a:solidFill>
                <a:latin typeface="Lato Black" panose="020F0A02020204030203" pitchFamily="34" charset="0"/>
                <a:cs typeface="Arial" panose="020B0604020202020204" pitchFamily="34" charset="0"/>
              </a:rPr>
              <a:t>“We are made of stars.”</a:t>
            </a:r>
          </a:p>
          <a:p>
            <a:pPr marL="381019" indent="-381019">
              <a:lnSpc>
                <a:spcPct val="120000"/>
              </a:lnSpc>
              <a:buFont typeface="Arial" panose="020B0604020202020204" pitchFamily="34" charset="0"/>
              <a:buChar char="•"/>
            </a:pPr>
            <a:r>
              <a:rPr lang="en-US" sz="2400" b="1" dirty="0">
                <a:solidFill>
                  <a:schemeClr val="bg1"/>
                </a:solidFill>
                <a:latin typeface="Lato Black" panose="020F0A02020204030203" pitchFamily="34" charset="0"/>
                <a:cs typeface="Arial" panose="020B0604020202020204" pitchFamily="34" charset="0"/>
              </a:rPr>
              <a:t>“Hey now, if you let me drown I’ll swim like a champion”</a:t>
            </a:r>
          </a:p>
          <a:p>
            <a:pPr marL="381019" indent="-381019">
              <a:lnSpc>
                <a:spcPct val="120000"/>
              </a:lnSpc>
              <a:buFont typeface="Arial" panose="020B0604020202020204" pitchFamily="34" charset="0"/>
              <a:buChar char="•"/>
            </a:pPr>
            <a:r>
              <a:rPr lang="en-US" sz="2400" b="1" dirty="0">
                <a:solidFill>
                  <a:schemeClr val="bg1"/>
                </a:solidFill>
                <a:latin typeface="Lato Black" panose="020F0A02020204030203" pitchFamily="34" charset="0"/>
                <a:cs typeface="Arial" panose="020B0604020202020204" pitchFamily="34" charset="0"/>
              </a:rPr>
              <a:t>“On a dark deserted way say </a:t>
            </a:r>
            <a:r>
              <a:rPr lang="en-US" sz="2400" b="1" dirty="0" err="1">
                <a:solidFill>
                  <a:schemeClr val="bg1"/>
                </a:solidFill>
                <a:latin typeface="Lato Black" panose="020F0A02020204030203" pitchFamily="34" charset="0"/>
                <a:cs typeface="Arial" panose="020B0604020202020204" pitchFamily="34" charset="0"/>
              </a:rPr>
              <a:t>na</a:t>
            </a:r>
            <a:r>
              <a:rPr lang="en-US" sz="2400" b="1" dirty="0">
                <a:solidFill>
                  <a:schemeClr val="bg1"/>
                </a:solidFill>
                <a:latin typeface="Lato Black" panose="020F0A02020204030203" pitchFamily="34" charset="0"/>
                <a:cs typeface="Arial" panose="020B0604020202020204" pitchFamily="34" charset="0"/>
              </a:rPr>
              <a:t> </a:t>
            </a:r>
            <a:r>
              <a:rPr lang="en-US" sz="2400" b="1" dirty="0" err="1">
                <a:solidFill>
                  <a:schemeClr val="bg1"/>
                </a:solidFill>
                <a:latin typeface="Lato Black" panose="020F0A02020204030203" pitchFamily="34" charset="0"/>
                <a:cs typeface="Arial" panose="020B0604020202020204" pitchFamily="34" charset="0"/>
              </a:rPr>
              <a:t>na</a:t>
            </a:r>
            <a:r>
              <a:rPr lang="en-US" sz="2400" b="1" dirty="0">
                <a:solidFill>
                  <a:schemeClr val="bg1"/>
                </a:solidFill>
                <a:latin typeface="Lato Black" panose="020F0A02020204030203" pitchFamily="34" charset="0"/>
                <a:cs typeface="Arial" panose="020B0604020202020204" pitchFamily="34" charset="0"/>
              </a:rPr>
              <a:t> </a:t>
            </a:r>
            <a:r>
              <a:rPr lang="en-US" sz="2400" b="1" dirty="0" err="1">
                <a:solidFill>
                  <a:schemeClr val="bg1"/>
                </a:solidFill>
                <a:latin typeface="Lato Black" panose="020F0A02020204030203" pitchFamily="34" charset="0"/>
                <a:cs typeface="Arial" panose="020B0604020202020204" pitchFamily="34" charset="0"/>
              </a:rPr>
              <a:t>na</a:t>
            </a:r>
            <a:r>
              <a:rPr lang="en-US" sz="2400" b="1" dirty="0">
                <a:solidFill>
                  <a:schemeClr val="bg1"/>
                </a:solidFill>
                <a:latin typeface="Lato Black" panose="020F0A02020204030203" pitchFamily="34" charset="0"/>
                <a:cs typeface="Arial" panose="020B0604020202020204" pitchFamily="34" charset="0"/>
              </a:rPr>
              <a:t>”</a:t>
            </a:r>
          </a:p>
          <a:p>
            <a:pPr marL="381019" indent="-381019">
              <a:lnSpc>
                <a:spcPct val="120000"/>
              </a:lnSpc>
              <a:buFont typeface="Arial" panose="020B0604020202020204" pitchFamily="34" charset="0"/>
              <a:buChar char="•"/>
            </a:pPr>
            <a:r>
              <a:rPr lang="en-US" sz="2400" b="1" dirty="0">
                <a:solidFill>
                  <a:schemeClr val="bg1"/>
                </a:solidFill>
                <a:latin typeface="Lato Black" panose="020F0A02020204030203" pitchFamily="34" charset="0"/>
                <a:cs typeface="Arial" panose="020B0604020202020204" pitchFamily="34" charset="0"/>
              </a:rPr>
              <a:t>“Oh Europe, where oh where did it all go wrong?”</a:t>
            </a:r>
          </a:p>
          <a:p>
            <a:pPr marL="495325" indent="-495325">
              <a:lnSpc>
                <a:spcPct val="120000"/>
              </a:lnSpc>
              <a:buFont typeface="Arial" panose="020B0604020202020204" pitchFamily="34" charset="0"/>
              <a:buChar char="•"/>
            </a:pPr>
            <a:endParaRPr lang="en-US" sz="2400" b="1" dirty="0">
              <a:solidFill>
                <a:schemeClr val="bg1"/>
              </a:solidFill>
              <a:latin typeface="Lato Black" panose="020F0A02020204030203" pitchFamily="34" charset="0"/>
              <a:cs typeface="Arial" panose="020B0604020202020204" pitchFamily="34" charset="0"/>
            </a:endParaRPr>
          </a:p>
          <a:p>
            <a:pPr marL="495325" indent="-495325">
              <a:lnSpc>
                <a:spcPct val="120000"/>
              </a:lnSpc>
              <a:buFont typeface="Arial" panose="020B0604020202020204" pitchFamily="34" charset="0"/>
              <a:buChar char="•"/>
            </a:pPr>
            <a:endParaRPr lang="en-US" sz="2400" b="1" dirty="0">
              <a:solidFill>
                <a:schemeClr val="bg1"/>
              </a:solidFill>
              <a:latin typeface="Lato Black" panose="020F0A02020204030203" pitchFamily="34" charset="0"/>
              <a:cs typeface="Arial" panose="020B0604020202020204" pitchFamily="34" charset="0"/>
            </a:endParaRPr>
          </a:p>
        </p:txBody>
      </p:sp>
      <p:sp>
        <p:nvSpPr>
          <p:cNvPr id="52" name="TextBox 51">
            <a:extLst>
              <a:ext uri="{FF2B5EF4-FFF2-40B4-BE49-F238E27FC236}">
                <a16:creationId xmlns:a16="http://schemas.microsoft.com/office/drawing/2014/main" id="{3D0DA433-BFF0-FC40-8E9A-BBC35651EE4B}"/>
              </a:ext>
            </a:extLst>
          </p:cNvPr>
          <p:cNvSpPr txBox="1"/>
          <p:nvPr/>
        </p:nvSpPr>
        <p:spPr>
          <a:xfrm>
            <a:off x="26526024" y="14329988"/>
            <a:ext cx="6099226" cy="7138236"/>
          </a:xfrm>
          <a:prstGeom prst="rect">
            <a:avLst/>
          </a:prstGeom>
          <a:noFill/>
        </p:spPr>
        <p:txBody>
          <a:bodyPr wrap="square" rtlCol="0">
            <a:spAutoFit/>
          </a:bodyPr>
          <a:lstStyle/>
          <a:p>
            <a:pPr>
              <a:lnSpc>
                <a:spcPct val="120000"/>
              </a:lnSpc>
            </a:pPr>
            <a:r>
              <a:rPr lang="en-US" sz="2400" b="1" dirty="0">
                <a:latin typeface="Lato Black" panose="020F0A02020204030203" pitchFamily="34" charset="0"/>
                <a:cs typeface="Arial" panose="020B0604020202020204" pitchFamily="34" charset="0"/>
              </a:rPr>
              <a:t>SCORE PREDICTION REGRESSION</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Singing in English  increases your average points received by about 1%.</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However, this effect is driven by juries only; televoters actually like songs in English </a:t>
            </a:r>
            <a:r>
              <a:rPr lang="en-US" sz="2400" b="1" i="1" dirty="0">
                <a:latin typeface="Lato" panose="020F0502020204030203" pitchFamily="34" charset="0"/>
                <a:cs typeface="Arial" panose="020B0604020202020204" pitchFamily="34" charset="0"/>
              </a:rPr>
              <a:t>less</a:t>
            </a:r>
            <a:r>
              <a:rPr lang="en-US" sz="2400" b="1" dirty="0">
                <a:latin typeface="Lato" panose="020F0502020204030203" pitchFamily="34" charset="0"/>
                <a:cs typeface="Arial" panose="020B0604020202020204" pitchFamily="34" charset="0"/>
              </a:rPr>
              <a:t>.</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Going later in the running order increases your predicted score.</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In general, there is no significant differences between jury and televote in a given dyad.</a:t>
            </a:r>
          </a:p>
          <a:p>
            <a:pPr marL="381019" indent="-381019">
              <a:lnSpc>
                <a:spcPct val="120000"/>
              </a:lnSpc>
              <a:buFont typeface="Arial" panose="020B0604020202020204" pitchFamily="34" charset="0"/>
              <a:buChar char="•"/>
            </a:pPr>
            <a:r>
              <a:rPr lang="en-US" sz="2400" b="1" dirty="0">
                <a:latin typeface="Lato" panose="020F0502020204030203" pitchFamily="34" charset="0"/>
                <a:cs typeface="Arial" panose="020B0604020202020204" pitchFamily="34" charset="0"/>
              </a:rPr>
              <a:t>When country fixed effects are included, distance between countries has no impact on score – suggesting simple diffusion is not the process involved, and politics matter.</a:t>
            </a:r>
          </a:p>
        </p:txBody>
      </p:sp>
      <p:sp>
        <p:nvSpPr>
          <p:cNvPr id="53" name="TextBox 52">
            <a:extLst>
              <a:ext uri="{FF2B5EF4-FFF2-40B4-BE49-F238E27FC236}">
                <a16:creationId xmlns:a16="http://schemas.microsoft.com/office/drawing/2014/main" id="{160B2AAC-DA90-4C44-825B-4C649654B146}"/>
              </a:ext>
            </a:extLst>
          </p:cNvPr>
          <p:cNvSpPr txBox="1"/>
          <p:nvPr/>
        </p:nvSpPr>
        <p:spPr>
          <a:xfrm>
            <a:off x="16423203" y="15240562"/>
            <a:ext cx="9488214" cy="5808641"/>
          </a:xfrm>
          <a:prstGeom prst="rect">
            <a:avLst/>
          </a:prstGeom>
          <a:noFill/>
        </p:spPr>
        <p:txBody>
          <a:bodyPr wrap="square" rtlCol="0">
            <a:spAutoFit/>
          </a:bodyPr>
          <a:lstStyle/>
          <a:p>
            <a:pPr>
              <a:lnSpc>
                <a:spcPct val="120000"/>
              </a:lnSpc>
            </a:pPr>
            <a:r>
              <a:rPr lang="en-US" sz="2400" b="1" dirty="0">
                <a:solidFill>
                  <a:schemeClr val="bg1"/>
                </a:solidFill>
                <a:latin typeface="Lato Black" panose="020F0A02020204030203" pitchFamily="34" charset="0"/>
                <a:cs typeface="Arial" panose="020B0604020202020204" pitchFamily="34" charset="0"/>
              </a:rPr>
              <a:t>PARTICULARLY DISLIKED DYADS</a:t>
            </a:r>
          </a:p>
          <a:p>
            <a:pPr>
              <a:lnSpc>
                <a:spcPct val="120000"/>
              </a:lnSpc>
            </a:pPr>
            <a:r>
              <a:rPr lang="en-US" sz="2400" b="1" dirty="0">
                <a:solidFill>
                  <a:schemeClr val="bg1"/>
                </a:solidFill>
                <a:latin typeface="Lato" panose="020F0502020204030203" pitchFamily="34" charset="0"/>
                <a:cs typeface="Arial" panose="020B0604020202020204" pitchFamily="34" charset="0"/>
              </a:rPr>
              <a:t>Dyads that are likely to vote for each other are shown above.  Some dyads particularly dislike each other, though.</a:t>
            </a:r>
          </a:p>
          <a:p>
            <a:pPr marL="381019" indent="-381019">
              <a:lnSpc>
                <a:spcPct val="120000"/>
              </a:lnSpc>
              <a:buFont typeface="Arial" panose="020B0604020202020204" pitchFamily="34" charset="0"/>
              <a:buChar char="•"/>
            </a:pPr>
            <a:r>
              <a:rPr lang="en-US" sz="2400" b="1" dirty="0">
                <a:solidFill>
                  <a:schemeClr val="bg1"/>
                </a:solidFill>
                <a:latin typeface="Lato" panose="020F0502020204030203" pitchFamily="34" charset="0"/>
                <a:cs typeface="Arial" panose="020B0604020202020204" pitchFamily="34" charset="0"/>
              </a:rPr>
              <a:t>Greece dislikes most of its neighbors (except Cyprus); they are particularly unlikely to vote for Italy, Montenegro, Turkey and (North) Macedonia.</a:t>
            </a:r>
          </a:p>
          <a:p>
            <a:pPr marL="381019" indent="-381019">
              <a:lnSpc>
                <a:spcPct val="120000"/>
              </a:lnSpc>
              <a:buFont typeface="Arial" panose="020B0604020202020204" pitchFamily="34" charset="0"/>
              <a:buChar char="•"/>
            </a:pPr>
            <a:r>
              <a:rPr lang="en-US" sz="2400" b="1" dirty="0">
                <a:solidFill>
                  <a:schemeClr val="bg1"/>
                </a:solidFill>
                <a:latin typeface="Lato" panose="020F0502020204030203" pitchFamily="34" charset="0"/>
                <a:cs typeface="Arial" panose="020B0604020202020204" pitchFamily="34" charset="0"/>
              </a:rPr>
              <a:t>“Grudges” are particularly common in southern Europe; relatively few northern European countries have highly negative dyad fixed effects.</a:t>
            </a:r>
          </a:p>
          <a:p>
            <a:pPr marL="381019" indent="-381019">
              <a:lnSpc>
                <a:spcPct val="120000"/>
              </a:lnSpc>
              <a:buFont typeface="Arial" panose="020B0604020202020204" pitchFamily="34" charset="0"/>
              <a:buChar char="•"/>
            </a:pPr>
            <a:r>
              <a:rPr lang="en-US" sz="2400" b="1" dirty="0">
                <a:solidFill>
                  <a:schemeClr val="bg1"/>
                </a:solidFill>
                <a:latin typeface="Lato" panose="020F0502020204030203" pitchFamily="34" charset="0"/>
                <a:cs typeface="Arial" panose="020B0604020202020204" pitchFamily="34" charset="0"/>
              </a:rPr>
              <a:t>The United Kingdom is not particularly disliked (over the full data set).</a:t>
            </a:r>
          </a:p>
          <a:p>
            <a:pPr marL="381019" indent="-381019">
              <a:lnSpc>
                <a:spcPct val="120000"/>
              </a:lnSpc>
              <a:buFont typeface="Arial" panose="020B0604020202020204" pitchFamily="34" charset="0"/>
              <a:buChar char="•"/>
            </a:pPr>
            <a:r>
              <a:rPr lang="en-US" sz="2400" b="1" dirty="0">
                <a:solidFill>
                  <a:schemeClr val="bg1"/>
                </a:solidFill>
                <a:latin typeface="Lato" panose="020F0502020204030203" pitchFamily="34" charset="0"/>
                <a:cs typeface="Arial" panose="020B0604020202020204" pitchFamily="34" charset="0"/>
              </a:rPr>
              <a:t>Muslim countries (Turkey, Morocco) are particularly disliked, suggesting cultural voting.</a:t>
            </a:r>
          </a:p>
        </p:txBody>
      </p:sp>
      <p:pic>
        <p:nvPicPr>
          <p:cNvPr id="55" name="Picture 54">
            <a:extLst>
              <a:ext uri="{FF2B5EF4-FFF2-40B4-BE49-F238E27FC236}">
                <a16:creationId xmlns:a16="http://schemas.microsoft.com/office/drawing/2014/main" id="{A3AD7070-9F30-524C-95B3-9550D9842D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156840" y="9252101"/>
            <a:ext cx="4787321" cy="4787321"/>
          </a:xfrm>
          <a:prstGeom prst="rect">
            <a:avLst/>
          </a:prstGeom>
        </p:spPr>
      </p:pic>
      <p:pic>
        <p:nvPicPr>
          <p:cNvPr id="57" name="Picture 56">
            <a:extLst>
              <a:ext uri="{FF2B5EF4-FFF2-40B4-BE49-F238E27FC236}">
                <a16:creationId xmlns:a16="http://schemas.microsoft.com/office/drawing/2014/main" id="{AE03B901-7134-E549-B6B8-D659EFA8B15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27459" y="10874600"/>
            <a:ext cx="3518307" cy="3518307"/>
          </a:xfrm>
          <a:prstGeom prst="rect">
            <a:avLst/>
          </a:prstGeom>
        </p:spPr>
      </p:pic>
      <p:pic>
        <p:nvPicPr>
          <p:cNvPr id="59" name="Picture 58">
            <a:extLst>
              <a:ext uri="{FF2B5EF4-FFF2-40B4-BE49-F238E27FC236}">
                <a16:creationId xmlns:a16="http://schemas.microsoft.com/office/drawing/2014/main" id="{27EDB08B-F329-F14B-8FDA-01E0E5284B2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087703" y="10874600"/>
            <a:ext cx="3775397" cy="3775397"/>
          </a:xfrm>
          <a:prstGeom prst="rect">
            <a:avLst/>
          </a:prstGeom>
        </p:spPr>
      </p:pic>
      <p:pic>
        <p:nvPicPr>
          <p:cNvPr id="61" name="Picture 60">
            <a:extLst>
              <a:ext uri="{FF2B5EF4-FFF2-40B4-BE49-F238E27FC236}">
                <a16:creationId xmlns:a16="http://schemas.microsoft.com/office/drawing/2014/main" id="{4B0D39B9-006E-A74B-BD93-F2081888706A}"/>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5945183" y="10369392"/>
            <a:ext cx="4443023" cy="4443023"/>
          </a:xfrm>
          <a:prstGeom prst="rect">
            <a:avLst/>
          </a:prstGeom>
        </p:spPr>
      </p:pic>
      <p:pic>
        <p:nvPicPr>
          <p:cNvPr id="63" name="Picture 62">
            <a:extLst>
              <a:ext uri="{FF2B5EF4-FFF2-40B4-BE49-F238E27FC236}">
                <a16:creationId xmlns:a16="http://schemas.microsoft.com/office/drawing/2014/main" id="{9B2A61BB-7C6E-9C43-B8C2-B6A61EA7C72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566944" y="10434045"/>
            <a:ext cx="4443023" cy="4443023"/>
          </a:xfrm>
          <a:prstGeom prst="rect">
            <a:avLst/>
          </a:prstGeom>
        </p:spPr>
      </p:pic>
      <p:sp>
        <p:nvSpPr>
          <p:cNvPr id="64" name="TextBox 63">
            <a:extLst>
              <a:ext uri="{FF2B5EF4-FFF2-40B4-BE49-F238E27FC236}">
                <a16:creationId xmlns:a16="http://schemas.microsoft.com/office/drawing/2014/main" id="{C55E5D40-5E44-784E-A0BD-1F7C021C185E}"/>
              </a:ext>
            </a:extLst>
          </p:cNvPr>
          <p:cNvSpPr txBox="1"/>
          <p:nvPr/>
        </p:nvSpPr>
        <p:spPr>
          <a:xfrm>
            <a:off x="6683964" y="14273835"/>
            <a:ext cx="19214049" cy="933461"/>
          </a:xfrm>
          <a:prstGeom prst="rect">
            <a:avLst/>
          </a:prstGeom>
          <a:noFill/>
        </p:spPr>
        <p:txBody>
          <a:bodyPr wrap="square" rtlCol="0">
            <a:spAutoFit/>
          </a:bodyPr>
          <a:lstStyle/>
          <a:p>
            <a:pPr algn="ctr">
              <a:lnSpc>
                <a:spcPct val="120000"/>
              </a:lnSpc>
            </a:pPr>
            <a:r>
              <a:rPr lang="en-US" sz="2400" b="1" dirty="0">
                <a:solidFill>
                  <a:schemeClr val="bg1"/>
                </a:solidFill>
                <a:latin typeface="Lato" panose="020F0502020204030203" pitchFamily="34" charset="0"/>
                <a:cs typeface="Arial" panose="020B0604020202020204" pitchFamily="34" charset="0"/>
              </a:rPr>
              <a:t>From left to right: dyads that gave each other at least 15.5% of their vote in the 1980s, 1990s, 2000s, and 2010s</a:t>
            </a:r>
          </a:p>
          <a:p>
            <a:pPr algn="ctr">
              <a:lnSpc>
                <a:spcPct val="120000"/>
              </a:lnSpc>
            </a:pPr>
            <a:r>
              <a:rPr lang="en-US" sz="2400" b="1" dirty="0">
                <a:solidFill>
                  <a:schemeClr val="bg1"/>
                </a:solidFill>
                <a:latin typeface="Lato" panose="020F0502020204030203" pitchFamily="34" charset="0"/>
                <a:cs typeface="Arial" panose="020B0604020202020204" pitchFamily="34" charset="0"/>
              </a:rPr>
              <a:t>(excluding dyads that appeared just once)</a:t>
            </a:r>
          </a:p>
        </p:txBody>
      </p:sp>
    </p:spTree>
    <p:extLst>
      <p:ext uri="{BB962C8B-B14F-4D97-AF65-F5344CB8AC3E}">
        <p14:creationId xmlns:p14="http://schemas.microsoft.com/office/powerpoint/2010/main" val="126385650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8116</TotalTime>
  <Words>693</Words>
  <Application>Microsoft Macintosh PowerPoint</Application>
  <PresentationFormat>Custom</PresentationFormat>
  <Paragraphs>65</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Lato</vt:lpstr>
      <vt:lpstr>Calibri</vt:lpstr>
      <vt:lpstr>Lato Black</vt:lpstr>
      <vt:lpstr>Arial</vt:lpstr>
      <vt:lpstr>Calibri Light</vt:lpstr>
      <vt:lpstr>Office Theme</vt:lpstr>
      <vt:lpstr>Political voting is alive and well in    Eurovision.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Morrison</dc:creator>
  <cp:lastModifiedBy>Microsoft Office User</cp:lastModifiedBy>
  <cp:revision>220</cp:revision>
  <cp:lastPrinted>2019-06-01T21:16:19Z</cp:lastPrinted>
  <dcterms:created xsi:type="dcterms:W3CDTF">2018-09-16T19:13:41Z</dcterms:created>
  <dcterms:modified xsi:type="dcterms:W3CDTF">2019-06-03T04:38:05Z</dcterms:modified>
</cp:coreProperties>
</file>